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  <p:sldMasterId id="2147483648" r:id="rId2"/>
  </p:sldMasterIdLst>
  <p:notesMasterIdLst>
    <p:notesMasterId r:id="rId39"/>
  </p:notesMasterIdLst>
  <p:handoutMasterIdLst>
    <p:handoutMasterId r:id="rId40"/>
  </p:handoutMasterIdLst>
  <p:sldIdLst>
    <p:sldId id="830" r:id="rId3"/>
    <p:sldId id="1133" r:id="rId4"/>
    <p:sldId id="1134" r:id="rId5"/>
    <p:sldId id="1135" r:id="rId6"/>
    <p:sldId id="1142" r:id="rId7"/>
    <p:sldId id="1145" r:id="rId8"/>
    <p:sldId id="1137" r:id="rId9"/>
    <p:sldId id="1138" r:id="rId10"/>
    <p:sldId id="1136" r:id="rId11"/>
    <p:sldId id="1139" r:id="rId12"/>
    <p:sldId id="1140" r:id="rId13"/>
    <p:sldId id="1141" r:id="rId14"/>
    <p:sldId id="1143" r:id="rId15"/>
    <p:sldId id="1144" r:id="rId16"/>
    <p:sldId id="1163" r:id="rId17"/>
    <p:sldId id="1146" r:id="rId18"/>
    <p:sldId id="1148" r:id="rId19"/>
    <p:sldId id="1149" r:id="rId20"/>
    <p:sldId id="1150" r:id="rId21"/>
    <p:sldId id="1151" r:id="rId22"/>
    <p:sldId id="1157" r:id="rId23"/>
    <p:sldId id="1158" r:id="rId24"/>
    <p:sldId id="1159" r:id="rId25"/>
    <p:sldId id="1160" r:id="rId26"/>
    <p:sldId id="1161" r:id="rId27"/>
    <p:sldId id="1162" r:id="rId28"/>
    <p:sldId id="1164" r:id="rId29"/>
    <p:sldId id="1165" r:id="rId30"/>
    <p:sldId id="1152" r:id="rId31"/>
    <p:sldId id="1153" r:id="rId32"/>
    <p:sldId id="1154" r:id="rId33"/>
    <p:sldId id="1155" r:id="rId34"/>
    <p:sldId id="1156" r:id="rId35"/>
    <p:sldId id="1147" r:id="rId36"/>
    <p:sldId id="1166" r:id="rId37"/>
    <p:sldId id="1002" r:id="rId3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FFCC"/>
    <a:srgbClr val="FF9999"/>
    <a:srgbClr val="FF7C80"/>
    <a:srgbClr val="CCECFF"/>
    <a:srgbClr val="E5E5F7"/>
    <a:srgbClr val="3333FF"/>
    <a:srgbClr val="6699FF"/>
    <a:srgbClr val="99CCFF"/>
    <a:srgbClr val="3333CC"/>
    <a:srgbClr val="CDCD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657" autoAdjust="0"/>
    <p:restoredTop sz="99225" autoAdjust="0"/>
  </p:normalViewPr>
  <p:slideViewPr>
    <p:cSldViewPr showGuides="1">
      <p:cViewPr>
        <p:scale>
          <a:sx n="100" d="100"/>
          <a:sy n="100" d="100"/>
        </p:scale>
        <p:origin x="-354" y="-114"/>
      </p:cViewPr>
      <p:guideLst>
        <p:guide orient="horz" pos="2736"/>
        <p:guide pos="4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75" d="100"/>
        <a:sy n="75" d="100"/>
      </p:scale>
      <p:origin x="0" y="67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737" tIns="44366" rIns="88737" bIns="44366" numCol="1" anchor="t" anchorCtr="0" compatLnSpc="1">
            <a:prstTxWarp prst="textNoShape">
              <a:avLst/>
            </a:prstTxWarp>
          </a:bodyPr>
          <a:lstStyle>
            <a:lvl1pPr defTabSz="88706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938" y="2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737" tIns="44366" rIns="88737" bIns="44366" numCol="1" anchor="t" anchorCtr="0" compatLnSpc="1">
            <a:prstTxWarp prst="textNoShape">
              <a:avLst/>
            </a:prstTxWarp>
          </a:bodyPr>
          <a:lstStyle>
            <a:lvl1pPr algn="r" defTabSz="88706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6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737" tIns="44366" rIns="88737" bIns="44366" numCol="1" anchor="b" anchorCtr="0" compatLnSpc="1">
            <a:prstTxWarp prst="textNoShape">
              <a:avLst/>
            </a:prstTxWarp>
          </a:bodyPr>
          <a:lstStyle>
            <a:lvl1pPr defTabSz="88706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938" y="8829676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8737" tIns="44366" rIns="88737" bIns="44366" numCol="1" anchor="b" anchorCtr="0" compatLnSpc="1">
            <a:prstTxWarp prst="textNoShape">
              <a:avLst/>
            </a:prstTxWarp>
          </a:bodyPr>
          <a:lstStyle>
            <a:lvl1pPr algn="r" defTabSz="887068">
              <a:defRPr sz="1200"/>
            </a:lvl1pPr>
          </a:lstStyle>
          <a:p>
            <a:pPr>
              <a:defRPr/>
            </a:pPr>
            <a:fld id="{569E2C9A-B122-4BFB-8B33-D8C4918BCE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69058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5" tIns="45792" rIns="91585" bIns="45792" numCol="1" anchor="t" anchorCtr="0" compatLnSpc="1">
            <a:prstTxWarp prst="textNoShape">
              <a:avLst/>
            </a:prstTxWarp>
          </a:bodyPr>
          <a:lstStyle>
            <a:lvl1pPr defTabSz="915429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2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5" tIns="45792" rIns="91585" bIns="45792" numCol="1" anchor="t" anchorCtr="0" compatLnSpc="1">
            <a:prstTxWarp prst="textNoShape">
              <a:avLst/>
            </a:prstTxWarp>
          </a:bodyPr>
          <a:lstStyle>
            <a:lvl1pPr algn="r" defTabSz="915429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5025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6430"/>
            <a:ext cx="560832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5" tIns="45792" rIns="91585" bIns="457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6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5" tIns="45792" rIns="91585" bIns="45792" numCol="1" anchor="b" anchorCtr="0" compatLnSpc="1">
            <a:prstTxWarp prst="textNoShape">
              <a:avLst/>
            </a:prstTxWarp>
          </a:bodyPr>
          <a:lstStyle>
            <a:lvl1pPr defTabSz="915429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676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85" tIns="45792" rIns="91585" bIns="45792" numCol="1" anchor="b" anchorCtr="0" compatLnSpc="1">
            <a:prstTxWarp prst="textNoShape">
              <a:avLst/>
            </a:prstTxWarp>
          </a:bodyPr>
          <a:lstStyle>
            <a:lvl1pPr algn="r" defTabSz="915429">
              <a:defRPr sz="1200"/>
            </a:lvl1pPr>
          </a:lstStyle>
          <a:p>
            <a:pPr>
              <a:defRPr/>
            </a:pPr>
            <a:fld id="{44160FBE-5D8F-40FC-A044-90F85717F8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390698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60FBE-5D8F-40FC-A044-90F85717F86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4160FBE-5D8F-40FC-A044-90F85717F86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26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27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29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30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31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32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33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34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1C8473-EA4F-41F0-9102-8B0087239A4F}" type="slidenum">
              <a:rPr lang="en-US" smtClean="0">
                <a:solidFill>
                  <a:prstClr val="black"/>
                </a:solidFill>
              </a:rPr>
              <a:pPr/>
              <a:t>35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6" y="4416428"/>
            <a:ext cx="5607050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3967"/>
            <a:fld id="{85BBE338-7299-4EAD-ACFE-EE86EB51D954}" type="slidenum">
              <a:rPr lang="en-US" smtClean="0"/>
              <a:pPr defTabSz="913967"/>
              <a:t>36</a:t>
            </a:fld>
            <a:endParaRPr lang="en-US" dirty="0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667" y="4416432"/>
            <a:ext cx="5605074" cy="4183063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114800"/>
            <a:ext cx="4038600" cy="1554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4114800"/>
            <a:ext cx="4038600" cy="1554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819400"/>
            <a:ext cx="2057400" cy="2849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819400"/>
            <a:ext cx="6019800" cy="2849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975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975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search 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644900" y="650875"/>
            <a:ext cx="1851025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8194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4114800"/>
            <a:ext cx="822960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9125" name="Text Box 5"/>
          <p:cNvSpPr txBox="1">
            <a:spLocks noChangeArrowheads="1"/>
          </p:cNvSpPr>
          <p:nvPr userDrawn="1"/>
        </p:nvSpPr>
        <p:spPr bwMode="auto">
          <a:xfrm>
            <a:off x="4397375" y="6461125"/>
            <a:ext cx="339725" cy="244475"/>
          </a:xfrm>
          <a:prstGeom prst="rect">
            <a:avLst/>
          </a:prstGeom>
          <a:noFill/>
          <a:ln w="15875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1D168306-5213-45C0-BE7A-E90DDD4CEF70}" type="slidenum">
              <a:rPr lang="en-US" sz="1000"/>
              <a:pPr algn="ctr">
                <a:defRPr/>
              </a:pPr>
              <a:t>‹#›</a:t>
            </a:fld>
            <a:endParaRPr lang="en-US" sz="1000"/>
          </a:p>
        </p:txBody>
      </p:sp>
      <p:sp>
        <p:nvSpPr>
          <p:cNvPr id="389126" name="Rectangle 6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89129" name="Text Box 9"/>
          <p:cNvSpPr txBox="1">
            <a:spLocks noChangeArrowheads="1"/>
          </p:cNvSpPr>
          <p:nvPr userDrawn="1"/>
        </p:nvSpPr>
        <p:spPr bwMode="auto">
          <a:xfrm>
            <a:off x="8229600" y="6461125"/>
            <a:ext cx="607859" cy="246221"/>
          </a:xfrm>
          <a:prstGeom prst="rect">
            <a:avLst/>
          </a:prstGeom>
          <a:noFill/>
          <a:ln w="15875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 smtClean="0"/>
              <a:t>3/27/13</a:t>
            </a:r>
            <a:endParaRPr lang="en-US" sz="1000" dirty="0"/>
          </a:p>
        </p:txBody>
      </p:sp>
      <p:sp>
        <p:nvSpPr>
          <p:cNvPr id="389130" name="Text Box 10"/>
          <p:cNvSpPr txBox="1">
            <a:spLocks noChangeArrowheads="1"/>
          </p:cNvSpPr>
          <p:nvPr userDrawn="1"/>
        </p:nvSpPr>
        <p:spPr bwMode="auto">
          <a:xfrm>
            <a:off x="160338" y="6461125"/>
            <a:ext cx="3413114" cy="246221"/>
          </a:xfrm>
          <a:prstGeom prst="rect">
            <a:avLst/>
          </a:prstGeom>
          <a:noFill/>
          <a:ln w="15875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/>
              <a:t>© </a:t>
            </a:r>
            <a:r>
              <a:rPr lang="en-US" sz="1000" dirty="0" smtClean="0"/>
              <a:t>Brian D.</a:t>
            </a:r>
            <a:r>
              <a:rPr lang="en-US" sz="1000" baseline="0" dirty="0" smtClean="0"/>
              <a:t> Thompson, </a:t>
            </a:r>
            <a:r>
              <a:rPr lang="en-US" sz="1000" dirty="0" smtClean="0"/>
              <a:t>UWM </a:t>
            </a:r>
            <a:r>
              <a:rPr lang="en-US" sz="1000" dirty="0"/>
              <a:t>Research Foundation, </a:t>
            </a:r>
            <a:r>
              <a:rPr lang="en-US" sz="1000" dirty="0" smtClean="0"/>
              <a:t>2013</a:t>
            </a:r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ctr" rtl="0" eaLnBrk="0" fontAlgn="base" hangingPunct="0">
        <a:spcBef>
          <a:spcPct val="20000"/>
        </a:spcBef>
        <a:spcAft>
          <a:spcPct val="0"/>
        </a:spcAft>
        <a:defRPr sz="2400" b="1">
          <a:solidFill>
            <a:srgbClr val="333333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7" descr="Research logo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8048625" y="230188"/>
            <a:ext cx="877888" cy="88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45" name="Text Box 21"/>
          <p:cNvSpPr txBox="1">
            <a:spLocks noChangeArrowheads="1"/>
          </p:cNvSpPr>
          <p:nvPr userDrawn="1"/>
        </p:nvSpPr>
        <p:spPr bwMode="auto">
          <a:xfrm>
            <a:off x="4397375" y="6461125"/>
            <a:ext cx="339725" cy="244475"/>
          </a:xfrm>
          <a:prstGeom prst="rect">
            <a:avLst/>
          </a:prstGeom>
          <a:noFill/>
          <a:ln w="15875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fld id="{1BC3F99A-9719-49B7-8882-4F48A8AC96F9}" type="slidenum">
              <a:rPr lang="en-US" sz="1000"/>
              <a:pPr algn="ctr">
                <a:defRPr/>
              </a:pPr>
              <a:t>‹#›</a:t>
            </a:fld>
            <a:endParaRPr lang="en-US" sz="1000"/>
          </a:p>
        </p:txBody>
      </p:sp>
      <p:sp>
        <p:nvSpPr>
          <p:cNvPr id="1048" name="Rectangle 24"/>
          <p:cNvSpPr>
            <a:spLocks noChangeArrowheads="1"/>
          </p:cNvSpPr>
          <p:nvPr userDrawn="1"/>
        </p:nvSpPr>
        <p:spPr bwMode="auto">
          <a:xfrm>
            <a:off x="0" y="0"/>
            <a:ext cx="9144000" cy="228600"/>
          </a:xfrm>
          <a:prstGeom prst="rect">
            <a:avLst/>
          </a:prstGeom>
          <a:gradFill rotWithShape="1">
            <a:gsLst>
              <a:gs pos="0">
                <a:srgbClr val="FFCC00"/>
              </a:gs>
              <a:gs pos="100000">
                <a:srgbClr val="FFCC00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50" name="Text Box 26"/>
          <p:cNvSpPr txBox="1">
            <a:spLocks noChangeArrowheads="1"/>
          </p:cNvSpPr>
          <p:nvPr userDrawn="1"/>
        </p:nvSpPr>
        <p:spPr bwMode="auto">
          <a:xfrm>
            <a:off x="8229600" y="6461125"/>
            <a:ext cx="607859" cy="246221"/>
          </a:xfrm>
          <a:prstGeom prst="rect">
            <a:avLst/>
          </a:prstGeom>
          <a:noFill/>
          <a:ln w="15875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 smtClean="0"/>
              <a:t>3/27/13</a:t>
            </a:r>
            <a:endParaRPr lang="en-US" sz="1000" dirty="0"/>
          </a:p>
        </p:txBody>
      </p:sp>
      <p:sp>
        <p:nvSpPr>
          <p:cNvPr id="1051" name="Text Box 27"/>
          <p:cNvSpPr txBox="1">
            <a:spLocks noChangeArrowheads="1"/>
          </p:cNvSpPr>
          <p:nvPr userDrawn="1"/>
        </p:nvSpPr>
        <p:spPr bwMode="auto">
          <a:xfrm>
            <a:off x="160338" y="6461125"/>
            <a:ext cx="3249608" cy="246221"/>
          </a:xfrm>
          <a:prstGeom prst="rect">
            <a:avLst/>
          </a:prstGeom>
          <a:noFill/>
          <a:ln w="15875">
            <a:noFill/>
            <a:miter lim="800000"/>
            <a:headEnd/>
            <a:tailEnd type="none" w="lg" len="lg"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000" dirty="0" smtClean="0"/>
              <a:t>© Brian Thompson, </a:t>
            </a:r>
            <a:r>
              <a:rPr lang="en-US" sz="1000" dirty="0"/>
              <a:t>UWM Research Foundation, </a:t>
            </a:r>
            <a:r>
              <a:rPr lang="en-US" sz="1000" dirty="0" smtClean="0"/>
              <a:t>2013</a:t>
            </a:r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b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16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1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18.pn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19.jpe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20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23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24.png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26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27.png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30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31.png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32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33.png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34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36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37.png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38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8.xml"/><Relationship Id="rId1" Type="http://schemas.openxmlformats.org/officeDocument/2006/relationships/audio" Target="../media/audio1.wav"/><Relationship Id="rId5" Type="http://schemas.openxmlformats.org/officeDocument/2006/relationships/image" Target="../media/image39.png"/><Relationship Id="rId4" Type="http://schemas.openxmlformats.org/officeDocument/2006/relationships/image" Target="../media/image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" y="2528887"/>
            <a:ext cx="9139237" cy="432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858000" y="228600"/>
            <a:ext cx="2286000" cy="9144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 type="none" w="lg" len="lg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6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56152" y="1905000"/>
            <a:ext cx="7140047" cy="586740"/>
          </a:xfrm>
        </p:spPr>
        <p:txBody>
          <a:bodyPr/>
          <a:lstStyle/>
          <a:p>
            <a:pPr algn="l" eaLnBrk="1" hangingPunct="1"/>
            <a:r>
              <a:rPr lang="en-US" sz="3200" dirty="0" smtClean="0">
                <a:solidFill>
                  <a:srgbClr val="4D4D4D"/>
                </a:solidFill>
              </a:rPr>
              <a:t>Elevator Pitches </a:t>
            </a:r>
            <a:r>
              <a:rPr lang="en-US" sz="3200" dirty="0" smtClean="0">
                <a:solidFill>
                  <a:srgbClr val="4D4D4D"/>
                </a:solidFill>
                <a:latin typeface="Arial Narrow" pitchFamily="34" charset="0"/>
              </a:rPr>
              <a:t>(1-3)</a:t>
            </a:r>
            <a:endParaRPr lang="en-US" sz="2000" dirty="0" smtClean="0">
              <a:solidFill>
                <a:srgbClr val="4D4D4D"/>
              </a:solidFill>
              <a:latin typeface="Arial Narrow" pitchFamily="34" charset="0"/>
            </a:endParaRPr>
          </a:p>
          <a:p>
            <a:pPr algn="l" eaLnBrk="1" hangingPunct="1"/>
            <a:r>
              <a:rPr lang="en-US" sz="2000" dirty="0" err="1" smtClean="0">
                <a:solidFill>
                  <a:srgbClr val="4D4D4D"/>
                </a:solidFill>
              </a:rPr>
              <a:t>Lubar</a:t>
            </a:r>
            <a:r>
              <a:rPr lang="en-US" sz="2000" dirty="0" smtClean="0">
                <a:solidFill>
                  <a:srgbClr val="4D4D4D"/>
                </a:solidFill>
              </a:rPr>
              <a:t> Executive MBA – Class of 2013</a:t>
            </a:r>
          </a:p>
          <a:p>
            <a:pPr algn="l" eaLnBrk="1" hangingPunct="1"/>
            <a:r>
              <a:rPr lang="en-US" sz="2000" dirty="0" smtClean="0">
                <a:solidFill>
                  <a:srgbClr val="4D4D4D"/>
                </a:solidFill>
              </a:rPr>
              <a:t>November 2, 2012</a:t>
            </a:r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533400" y="381000"/>
            <a:ext cx="5410199" cy="1348061"/>
          </a:xfrm>
          <a:prstGeom prst="rect">
            <a:avLst/>
          </a:prstGeom>
          <a:noFill/>
          <a:ln w="15875">
            <a:noFill/>
            <a:miter lim="800000"/>
            <a:headEnd/>
            <a:tailEnd type="none" w="lg" len="lg"/>
          </a:ln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US" sz="4800" b="1" dirty="0" smtClean="0">
                <a:solidFill>
                  <a:schemeClr val="tx2"/>
                </a:solidFill>
              </a:rPr>
              <a:t>New Venture Development</a:t>
            </a:r>
          </a:p>
        </p:txBody>
      </p:sp>
      <p:pic>
        <p:nvPicPr>
          <p:cNvPr id="3074" name="Picture 2" descr="Research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7817" y="2284285"/>
            <a:ext cx="1102783" cy="1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8095" y="381000"/>
            <a:ext cx="3074830" cy="1555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6858000" y="228600"/>
            <a:ext cx="2286000" cy="914400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 type="none" w="lg" len="lg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7" name="Rectangle 6"/>
          <p:cNvSpPr>
            <a:spLocks noChangeArrowheads="1"/>
          </p:cNvSpPr>
          <p:nvPr/>
        </p:nvSpPr>
        <p:spPr bwMode="auto">
          <a:xfrm>
            <a:off x="2895600" y="1709464"/>
            <a:ext cx="5410199" cy="720197"/>
          </a:xfrm>
          <a:prstGeom prst="rect">
            <a:avLst/>
          </a:prstGeom>
          <a:noFill/>
          <a:ln w="15875">
            <a:noFill/>
            <a:miter lim="800000"/>
            <a:headEnd/>
            <a:tailEnd type="none" w="lg" len="lg"/>
          </a:ln>
        </p:spPr>
        <p:txBody>
          <a:bodyPr wrap="square">
            <a:spAutoFit/>
          </a:bodyPr>
          <a:lstStyle/>
          <a:p>
            <a:pPr>
              <a:lnSpc>
                <a:spcPct val="85000"/>
              </a:lnSpc>
            </a:pPr>
            <a:r>
              <a:rPr lang="en-US" sz="4800" b="1" dirty="0" smtClean="0">
                <a:solidFill>
                  <a:schemeClr val="tx2"/>
                </a:solidFill>
              </a:rPr>
              <a:t>Elevator Pitch</a:t>
            </a:r>
          </a:p>
        </p:txBody>
      </p:sp>
      <p:pic>
        <p:nvPicPr>
          <p:cNvPr id="3074" name="Picture 2" descr="Research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16001" y="1676400"/>
            <a:ext cx="1592199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83657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781800" y="4495800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36147" y="2190750"/>
            <a:ext cx="2414556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14149321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MS900069177[1]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000"/>
                            </p:stCondLst>
                            <p:childTnLst>
                              <p:par>
                                <p:cTn id="4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500"/>
                            </p:stCondLst>
                            <p:childTnLst>
                              <p:par>
                                <p:cTn id="5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3000"/>
                            </p:stCondLst>
                            <p:childTnLst>
                              <p:par>
                                <p:cTn id="6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4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500"/>
                            </p:stCondLst>
                            <p:childTnLst>
                              <p:par>
                                <p:cTn id="6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7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8000"/>
                            </p:stCondLst>
                            <p:childTnLst>
                              <p:par>
                                <p:cTn id="7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9500"/>
                            </p:stCondLst>
                            <p:childTnLst>
                              <p:par>
                                <p:cTn id="7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500"/>
                            </p:stCondLst>
                            <p:childTnLst>
                              <p:par>
                                <p:cTn id="8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2000"/>
                            </p:stCondLst>
                            <p:childTnLst>
                              <p:par>
                                <p:cTn id="8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3000"/>
                            </p:stCondLst>
                            <p:childTnLst>
                              <p:par>
                                <p:cTn id="8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45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500"/>
                            </p:stCondLst>
                            <p:childTnLst>
                              <p:par>
                                <p:cTn id="9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7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8000"/>
                            </p:stCondLst>
                            <p:childTnLst>
                              <p:par>
                                <p:cTn id="102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8500"/>
                            </p:stCondLst>
                            <p:childTnLst>
                              <p:par>
                                <p:cTn id="10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7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9453"/>
                            </p:stCondLst>
                            <p:childTnLst>
                              <p:par>
                                <p:cTn id="10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9953"/>
                            </p:stCondLst>
                            <p:childTnLst>
                              <p:par>
                                <p:cTn id="11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5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The Elevator Pitch - Format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036638"/>
            <a:ext cx="7848600" cy="4906962"/>
          </a:xfrm>
          <a:prstGeom prst="rect">
            <a:avLst/>
          </a:prstGeom>
        </p:spPr>
        <p:txBody>
          <a:bodyPr/>
          <a:lstStyle/>
          <a:p>
            <a:pPr marL="347663" indent="-347663">
              <a:spcBef>
                <a:spcPct val="20000"/>
              </a:spcBef>
              <a:buFontTx/>
              <a:buChar char="•"/>
              <a:defRPr/>
            </a:pPr>
            <a:r>
              <a:rPr lang="en-US" sz="2800" b="1" kern="0" dirty="0" smtClean="0">
                <a:solidFill>
                  <a:srgbClr val="000000"/>
                </a:solidFill>
                <a:latin typeface="Arial"/>
              </a:rPr>
              <a:t>45 seconds to present a concise summary:</a:t>
            </a:r>
          </a:p>
          <a:p>
            <a:pPr marL="804863" lvl="2" indent="-347663">
              <a:spcBef>
                <a:spcPct val="30000"/>
              </a:spcBef>
              <a:buFont typeface="Arial" pitchFamily="34" charset="0"/>
              <a:buChar char="–"/>
            </a:pPr>
            <a:r>
              <a:rPr lang="en-US" sz="2400" b="1" dirty="0" smtClean="0">
                <a:solidFill>
                  <a:srgbClr val="000000"/>
                </a:solidFill>
              </a:rPr>
              <a:t>Introduce yourself</a:t>
            </a:r>
          </a:p>
          <a:p>
            <a:pPr marL="804863" lvl="2" indent="-347663">
              <a:spcBef>
                <a:spcPct val="30000"/>
              </a:spcBef>
              <a:buFont typeface="Arial" pitchFamily="34" charset="0"/>
              <a:buChar char="–"/>
            </a:pPr>
            <a:r>
              <a:rPr lang="en-US" sz="2400" b="1" dirty="0" smtClean="0">
                <a:solidFill>
                  <a:srgbClr val="000000"/>
                </a:solidFill>
              </a:rPr>
              <a:t>The technology</a:t>
            </a:r>
          </a:p>
          <a:p>
            <a:pPr marL="804863" lvl="2" indent="-347663">
              <a:spcBef>
                <a:spcPct val="30000"/>
              </a:spcBef>
              <a:buFont typeface="Arial" pitchFamily="34" charset="0"/>
              <a:buChar char="–"/>
            </a:pPr>
            <a:r>
              <a:rPr lang="en-US" sz="2400" b="1" dirty="0" smtClean="0">
                <a:solidFill>
                  <a:srgbClr val="000000"/>
                </a:solidFill>
              </a:rPr>
              <a:t>The opportunity</a:t>
            </a:r>
          </a:p>
          <a:p>
            <a:pPr marL="804863" lvl="2" indent="-347663">
              <a:spcBef>
                <a:spcPct val="30000"/>
              </a:spcBef>
              <a:buFont typeface="Arial" pitchFamily="34" charset="0"/>
              <a:buChar char="–"/>
            </a:pPr>
            <a:r>
              <a:rPr lang="en-US" sz="2400" b="1" dirty="0" smtClean="0">
                <a:solidFill>
                  <a:srgbClr val="000000"/>
                </a:solidFill>
              </a:rPr>
              <a:t>The market</a:t>
            </a:r>
          </a:p>
          <a:p>
            <a:pPr marL="804863" lvl="2" indent="-347663">
              <a:spcBef>
                <a:spcPct val="30000"/>
              </a:spcBef>
              <a:buFont typeface="Arial" pitchFamily="34" charset="0"/>
              <a:buChar char="–"/>
            </a:pPr>
            <a:r>
              <a:rPr lang="en-US" sz="2400" b="1" dirty="0" smtClean="0">
                <a:solidFill>
                  <a:srgbClr val="000000"/>
                </a:solidFill>
              </a:rPr>
              <a:t>The business</a:t>
            </a:r>
          </a:p>
          <a:p>
            <a:pPr marL="347663" indent="-347663">
              <a:spcBef>
                <a:spcPct val="20000"/>
              </a:spcBef>
              <a:buFontTx/>
              <a:buChar char="•"/>
              <a:defRPr/>
            </a:pPr>
            <a:r>
              <a:rPr lang="en-US" sz="2800" b="1" kern="0" dirty="0" smtClean="0">
                <a:solidFill>
                  <a:srgbClr val="000000"/>
                </a:solidFill>
                <a:latin typeface="Arial"/>
              </a:rPr>
              <a:t>Feedback from your peers – would you take a meeting?</a:t>
            </a:r>
          </a:p>
          <a:p>
            <a:pPr marL="347663" indent="-347663">
              <a:spcBef>
                <a:spcPct val="20000"/>
              </a:spcBef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36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676400"/>
            <a:ext cx="28956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149316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5" cstate="print"/>
          <a:srcRect l="30667" r="20000"/>
          <a:stretch>
            <a:fillRect/>
          </a:stretch>
        </p:blipFill>
        <p:spPr bwMode="auto">
          <a:xfrm>
            <a:off x="3200400" y="2057400"/>
            <a:ext cx="28194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8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59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1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2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0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139130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8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68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68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68"/>
                            </p:stCondLst>
                            <p:childTnLst>
                              <p:par>
                                <p:cTn id="3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68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468"/>
                            </p:stCondLst>
                            <p:childTnLst>
                              <p:par>
                                <p:cTn id="4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68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468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68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468"/>
                            </p:stCondLst>
                            <p:childTnLst>
                              <p:par>
                                <p:cTn id="5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968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468"/>
                            </p:stCondLst>
                            <p:childTnLst>
                              <p:par>
                                <p:cTn id="6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968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468"/>
                            </p:stCondLst>
                            <p:childTnLst>
                              <p:par>
                                <p:cTn id="7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968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468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968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3468"/>
                            </p:stCondLst>
                            <p:childTnLst>
                              <p:par>
                                <p:cTn id="8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968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468"/>
                            </p:stCondLst>
                            <p:childTnLst>
                              <p:par>
                                <p:cTn id="9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968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1468"/>
                            </p:stCondLst>
                            <p:childTnLst>
                              <p:par>
                                <p:cTn id="9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968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4" dur="500"/>
                                        <p:tgtEl>
                                          <p:spTgt spid="45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1" grpId="0" animBg="1"/>
      <p:bldP spid="5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643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0" y="2362200"/>
            <a:ext cx="2200275" cy="2803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209156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8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68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68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68"/>
                            </p:stCondLst>
                            <p:childTnLst>
                              <p:par>
                                <p:cTn id="3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68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468"/>
                            </p:stCondLst>
                            <p:childTnLst>
                              <p:par>
                                <p:cTn id="4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68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468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68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468"/>
                            </p:stCondLst>
                            <p:childTnLst>
                              <p:par>
                                <p:cTn id="5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968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468"/>
                            </p:stCondLst>
                            <p:childTnLst>
                              <p:par>
                                <p:cTn id="6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968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468"/>
                            </p:stCondLst>
                            <p:childTnLst>
                              <p:par>
                                <p:cTn id="7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968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468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968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3468"/>
                            </p:stCondLst>
                            <p:childTnLst>
                              <p:par>
                                <p:cTn id="8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968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468"/>
                            </p:stCondLst>
                            <p:childTnLst>
                              <p:par>
                                <p:cTn id="9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968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1468"/>
                            </p:stCondLst>
                            <p:childTnLst>
                              <p:par>
                                <p:cTn id="9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968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464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789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561" r="16561"/>
          <a:stretch/>
        </p:blipFill>
        <p:spPr bwMode="auto">
          <a:xfrm>
            <a:off x="3281274" y="1881188"/>
            <a:ext cx="2586126" cy="429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49321087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68"/>
                            </p:stCondLst>
                            <p:childTnLst>
                              <p:par>
                                <p:cTn id="27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68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468"/>
                            </p:stCondLst>
                            <p:childTnLst>
                              <p:par>
                                <p:cTn id="3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968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468"/>
                            </p:stCondLst>
                            <p:childTnLst>
                              <p:par>
                                <p:cTn id="4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968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468"/>
                            </p:stCondLst>
                            <p:childTnLst>
                              <p:par>
                                <p:cTn id="4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968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468"/>
                            </p:stCondLst>
                            <p:childTnLst>
                              <p:par>
                                <p:cTn id="5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968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468"/>
                            </p:stCondLst>
                            <p:childTnLst>
                              <p:par>
                                <p:cTn id="6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968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468"/>
                            </p:stCondLst>
                            <p:childTnLst>
                              <p:par>
                                <p:cTn id="6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6968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9468"/>
                            </p:stCondLst>
                            <p:childTnLst>
                              <p:par>
                                <p:cTn id="7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968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3468"/>
                            </p:stCondLst>
                            <p:childTnLst>
                              <p:par>
                                <p:cTn id="8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4968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7468"/>
                            </p:stCondLst>
                            <p:childTnLst>
                              <p:par>
                                <p:cTn id="9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8968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468"/>
                            </p:stCondLst>
                            <p:childTnLst>
                              <p:par>
                                <p:cTn id="9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6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233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2438400"/>
            <a:ext cx="2659015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" name="Picture 56" descr="F:\Morris.jpg"/>
          <p:cNvPicPr/>
          <p:nvPr/>
        </p:nvPicPr>
        <p:blipFill>
          <a:blip r:embed="rId6" cstate="print"/>
          <a:stretch>
            <a:fillRect/>
          </a:stretch>
        </p:blipFill>
        <p:spPr bwMode="auto">
          <a:xfrm>
            <a:off x="914400" y="1600200"/>
            <a:ext cx="914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685800" y="2743200"/>
            <a:ext cx="14285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Brian Mayer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6283308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8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68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68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68"/>
                            </p:stCondLst>
                            <p:childTnLst>
                              <p:par>
                                <p:cTn id="3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68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468"/>
                            </p:stCondLst>
                            <p:childTnLst>
                              <p:par>
                                <p:cTn id="4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68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468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68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468"/>
                            </p:stCondLst>
                            <p:childTnLst>
                              <p:par>
                                <p:cTn id="5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968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468"/>
                            </p:stCondLst>
                            <p:childTnLst>
                              <p:par>
                                <p:cTn id="6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968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468"/>
                            </p:stCondLst>
                            <p:childTnLst>
                              <p:par>
                                <p:cTn id="7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968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468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968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3468"/>
                            </p:stCondLst>
                            <p:childTnLst>
                              <p:par>
                                <p:cTn id="8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968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468"/>
                            </p:stCondLst>
                            <p:childTnLst>
                              <p:par>
                                <p:cTn id="9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968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1468"/>
                            </p:stCondLst>
                            <p:childTnLst>
                              <p:par>
                                <p:cTn id="9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968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42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38538" y="2000250"/>
            <a:ext cx="206692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72465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336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8063" y="2514600"/>
            <a:ext cx="2014537" cy="246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364765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8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68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68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68"/>
                            </p:stCondLst>
                            <p:childTnLst>
                              <p:par>
                                <p:cTn id="3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68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468"/>
                            </p:stCondLst>
                            <p:childTnLst>
                              <p:par>
                                <p:cTn id="4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68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468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68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468"/>
                            </p:stCondLst>
                            <p:childTnLst>
                              <p:par>
                                <p:cTn id="5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968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468"/>
                            </p:stCondLst>
                            <p:childTnLst>
                              <p:par>
                                <p:cTn id="6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968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468"/>
                            </p:stCondLst>
                            <p:childTnLst>
                              <p:par>
                                <p:cTn id="7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968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468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968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3468"/>
                            </p:stCondLst>
                            <p:childTnLst>
                              <p:par>
                                <p:cTn id="8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968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468"/>
                            </p:stCondLst>
                            <p:childTnLst>
                              <p:par>
                                <p:cTn id="9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968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1468"/>
                            </p:stCondLst>
                            <p:childTnLst>
                              <p:par>
                                <p:cTn id="9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968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43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2514600"/>
            <a:ext cx="1905000" cy="238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072196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8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68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68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68"/>
                            </p:stCondLst>
                            <p:childTnLst>
                              <p:par>
                                <p:cTn id="3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68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468"/>
                            </p:stCondLst>
                            <p:childTnLst>
                              <p:par>
                                <p:cTn id="4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68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468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68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468"/>
                            </p:stCondLst>
                            <p:childTnLst>
                              <p:par>
                                <p:cTn id="5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968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468"/>
                            </p:stCondLst>
                            <p:childTnLst>
                              <p:par>
                                <p:cTn id="6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968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468"/>
                            </p:stCondLst>
                            <p:childTnLst>
                              <p:par>
                                <p:cTn id="7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968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468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968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3468"/>
                            </p:stCondLst>
                            <p:childTnLst>
                              <p:par>
                                <p:cTn id="8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968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468"/>
                            </p:stCondLst>
                            <p:childTnLst>
                              <p:par>
                                <p:cTn id="9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968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1468"/>
                            </p:stCondLst>
                            <p:childTnLst>
                              <p:par>
                                <p:cTn id="9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968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372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54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800" y="2209800"/>
            <a:ext cx="2514600" cy="367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390372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8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68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68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68"/>
                            </p:stCondLst>
                            <p:childTnLst>
                              <p:par>
                                <p:cTn id="3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68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468"/>
                            </p:stCondLst>
                            <p:childTnLst>
                              <p:par>
                                <p:cTn id="4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68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468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68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468"/>
                            </p:stCondLst>
                            <p:childTnLst>
                              <p:par>
                                <p:cTn id="5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968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468"/>
                            </p:stCondLst>
                            <p:childTnLst>
                              <p:par>
                                <p:cTn id="6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968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468"/>
                            </p:stCondLst>
                            <p:childTnLst>
                              <p:par>
                                <p:cTn id="7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968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468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968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3468"/>
                            </p:stCondLst>
                            <p:childTnLst>
                              <p:par>
                                <p:cTn id="8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968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468"/>
                            </p:stCondLst>
                            <p:childTnLst>
                              <p:par>
                                <p:cTn id="9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968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1468"/>
                            </p:stCondLst>
                            <p:childTnLst>
                              <p:par>
                                <p:cTn id="9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968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45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029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0" y="2514600"/>
            <a:ext cx="1755775" cy="2413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546282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8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68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68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68"/>
                            </p:stCondLst>
                            <p:childTnLst>
                              <p:par>
                                <p:cTn id="3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68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468"/>
                            </p:stCondLst>
                            <p:childTnLst>
                              <p:par>
                                <p:cTn id="4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68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468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68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468"/>
                            </p:stCondLst>
                            <p:childTnLst>
                              <p:par>
                                <p:cTn id="5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968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468"/>
                            </p:stCondLst>
                            <p:childTnLst>
                              <p:par>
                                <p:cTn id="6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968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468"/>
                            </p:stCondLst>
                            <p:childTnLst>
                              <p:par>
                                <p:cTn id="7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968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468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968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3468"/>
                            </p:stCondLst>
                            <p:childTnLst>
                              <p:par>
                                <p:cTn id="8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968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468"/>
                            </p:stCondLst>
                            <p:childTnLst>
                              <p:par>
                                <p:cTn id="9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968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1468"/>
                            </p:stCondLst>
                            <p:childTnLst>
                              <p:par>
                                <p:cTn id="9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968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40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2514600"/>
            <a:ext cx="2057400" cy="264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6491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8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68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68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68"/>
                            </p:stCondLst>
                            <p:childTnLst>
                              <p:par>
                                <p:cTn id="3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68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468"/>
                            </p:stCondLst>
                            <p:childTnLst>
                              <p:par>
                                <p:cTn id="4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68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468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68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468"/>
                            </p:stCondLst>
                            <p:childTnLst>
                              <p:par>
                                <p:cTn id="5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968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468"/>
                            </p:stCondLst>
                            <p:childTnLst>
                              <p:par>
                                <p:cTn id="6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968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468"/>
                            </p:stCondLst>
                            <p:childTnLst>
                              <p:par>
                                <p:cTn id="7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968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468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968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3468"/>
                            </p:stCondLst>
                            <p:childTnLst>
                              <p:par>
                                <p:cTn id="8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968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468"/>
                            </p:stCondLst>
                            <p:childTnLst>
                              <p:par>
                                <p:cTn id="9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968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1468"/>
                            </p:stCondLst>
                            <p:childTnLst>
                              <p:par>
                                <p:cTn id="9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968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392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209800"/>
            <a:ext cx="1828800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71210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4131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2286000"/>
            <a:ext cx="2096545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1190271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8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68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68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68"/>
                            </p:stCondLst>
                            <p:childTnLst>
                              <p:par>
                                <p:cTn id="3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68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468"/>
                            </p:stCondLst>
                            <p:childTnLst>
                              <p:par>
                                <p:cTn id="4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68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468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68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468"/>
                            </p:stCondLst>
                            <p:childTnLst>
                              <p:par>
                                <p:cTn id="5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968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468"/>
                            </p:stCondLst>
                            <p:childTnLst>
                              <p:par>
                                <p:cTn id="6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968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468"/>
                            </p:stCondLst>
                            <p:childTnLst>
                              <p:par>
                                <p:cTn id="7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968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468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968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3468"/>
                            </p:stCondLst>
                            <p:childTnLst>
                              <p:par>
                                <p:cTn id="8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968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468"/>
                            </p:stCondLst>
                            <p:childTnLst>
                              <p:par>
                                <p:cTn id="9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968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1468"/>
                            </p:stCondLst>
                            <p:childTnLst>
                              <p:par>
                                <p:cTn id="9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968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27542" y="2369662"/>
            <a:ext cx="3088916" cy="2118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0400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8500" y="2095500"/>
            <a:ext cx="26670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61834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7838" y="2253845"/>
            <a:ext cx="3108324" cy="2350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61834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253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979" r="8152"/>
          <a:stretch/>
        </p:blipFill>
        <p:spPr bwMode="auto">
          <a:xfrm>
            <a:off x="3505200" y="2166938"/>
            <a:ext cx="2103449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61834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68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68"/>
                            </p:stCondLst>
                            <p:childTnLst>
                              <p:par>
                                <p:cTn id="27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68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468"/>
                            </p:stCondLst>
                            <p:childTnLst>
                              <p:par>
                                <p:cTn id="3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968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468"/>
                            </p:stCondLst>
                            <p:childTnLst>
                              <p:par>
                                <p:cTn id="4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968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3468"/>
                            </p:stCondLst>
                            <p:childTnLst>
                              <p:par>
                                <p:cTn id="4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968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7468"/>
                            </p:stCondLst>
                            <p:childTnLst>
                              <p:par>
                                <p:cTn id="5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968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468"/>
                            </p:stCondLst>
                            <p:childTnLst>
                              <p:par>
                                <p:cTn id="6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2968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468"/>
                            </p:stCondLst>
                            <p:childTnLst>
                              <p:par>
                                <p:cTn id="6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6968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9468"/>
                            </p:stCondLst>
                            <p:childTnLst>
                              <p:par>
                                <p:cTn id="7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968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3468"/>
                            </p:stCondLst>
                            <p:childTnLst>
                              <p:par>
                                <p:cTn id="8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4968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7468"/>
                            </p:stCondLst>
                            <p:childTnLst>
                              <p:par>
                                <p:cTn id="9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8968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1468"/>
                            </p:stCondLst>
                            <p:childTnLst>
                              <p:par>
                                <p:cTn id="9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4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7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4738" y="2076450"/>
            <a:ext cx="1914525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71210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68405" y="2609056"/>
            <a:ext cx="1623133" cy="2097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71210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95638" y="2390775"/>
            <a:ext cx="2752725" cy="207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71210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7546" y="2123182"/>
            <a:ext cx="2248908" cy="2611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71210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73891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4763" y="2481263"/>
            <a:ext cx="1514475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71210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5" y="2357438"/>
            <a:ext cx="142875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71210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3788" y="2514600"/>
            <a:ext cx="1876425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71210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0722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98" b="19267"/>
          <a:stretch/>
        </p:blipFill>
        <p:spPr bwMode="auto">
          <a:xfrm>
            <a:off x="3132029" y="2111942"/>
            <a:ext cx="2846063" cy="3091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871210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2500" y="2133600"/>
            <a:ext cx="21590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61834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47546" y="2175833"/>
            <a:ext cx="2248908" cy="2811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61834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24250" y="2047875"/>
            <a:ext cx="209550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61834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3313" y="2286000"/>
            <a:ext cx="1857375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61834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3750" y="2362200"/>
            <a:ext cx="2476500" cy="304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685800" y="2743200"/>
            <a:ext cx="1659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Student Name</a:t>
            </a:r>
            <a:endParaRPr lang="en-US" dirty="0"/>
          </a:p>
        </p:txBody>
      </p:sp>
      <p:grpSp>
        <p:nvGrpSpPr>
          <p:cNvPr id="59" name="Group 31"/>
          <p:cNvGrpSpPr>
            <a:grpSpLocks/>
          </p:cNvGrpSpPr>
          <p:nvPr/>
        </p:nvGrpSpPr>
        <p:grpSpPr bwMode="auto">
          <a:xfrm>
            <a:off x="1143000" y="2133600"/>
            <a:ext cx="698500" cy="534028"/>
            <a:chOff x="869" y="2160"/>
            <a:chExt cx="518" cy="396"/>
          </a:xfrm>
        </p:grpSpPr>
        <p:grpSp>
          <p:nvGrpSpPr>
            <p:cNvPr id="60" name="Group 32"/>
            <p:cNvGrpSpPr>
              <a:grpSpLocks/>
            </p:cNvGrpSpPr>
            <p:nvPr/>
          </p:nvGrpSpPr>
          <p:grpSpPr bwMode="auto">
            <a:xfrm>
              <a:off x="1008" y="2160"/>
              <a:ext cx="240" cy="288"/>
              <a:chOff x="5471" y="3144"/>
              <a:chExt cx="123" cy="147"/>
            </a:xfrm>
          </p:grpSpPr>
          <p:sp>
            <p:nvSpPr>
              <p:cNvPr id="62" name="Oval 33"/>
              <p:cNvSpPr>
                <a:spLocks noChangeArrowheads="1"/>
              </p:cNvSpPr>
              <p:nvPr/>
            </p:nvSpPr>
            <p:spPr bwMode="auto">
              <a:xfrm>
                <a:off x="5506" y="3144"/>
                <a:ext cx="54" cy="78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3" name="Oval 34"/>
              <p:cNvSpPr>
                <a:spLocks noChangeArrowheads="1"/>
              </p:cNvSpPr>
              <p:nvPr/>
            </p:nvSpPr>
            <p:spPr bwMode="auto">
              <a:xfrm>
                <a:off x="5472" y="3216"/>
                <a:ext cx="122" cy="47"/>
              </a:xfrm>
              <a:prstGeom prst="ellipse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4" name="Rectangle 35"/>
              <p:cNvSpPr>
                <a:spLocks noChangeArrowheads="1"/>
              </p:cNvSpPr>
              <p:nvPr/>
            </p:nvSpPr>
            <p:spPr bwMode="auto">
              <a:xfrm>
                <a:off x="5471" y="3242"/>
                <a:ext cx="123" cy="4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15875">
                    <a:solidFill>
                      <a:srgbClr val="969696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5" name="Line 36"/>
              <p:cNvSpPr>
                <a:spLocks noChangeShapeType="1"/>
              </p:cNvSpPr>
              <p:nvPr/>
            </p:nvSpPr>
            <p:spPr bwMode="auto">
              <a:xfrm>
                <a:off x="5496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66" name="Line 37"/>
              <p:cNvSpPr>
                <a:spLocks noChangeShapeType="1"/>
              </p:cNvSpPr>
              <p:nvPr/>
            </p:nvSpPr>
            <p:spPr bwMode="auto">
              <a:xfrm>
                <a:off x="5568" y="3258"/>
                <a:ext cx="0" cy="33"/>
              </a:xfrm>
              <a:prstGeom prst="line">
                <a:avLst/>
              </a:prstGeom>
              <a:noFill/>
              <a:ln w="635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en-US"/>
              </a:p>
            </p:txBody>
          </p:sp>
        </p:grpSp>
        <p:sp>
          <p:nvSpPr>
            <p:cNvPr id="61" name="Text Box 38"/>
            <p:cNvSpPr txBox="1">
              <a:spLocks noChangeArrowheads="1"/>
            </p:cNvSpPr>
            <p:nvPr/>
          </p:nvSpPr>
          <p:spPr bwMode="auto">
            <a:xfrm>
              <a:off x="869" y="2464"/>
              <a:ext cx="518" cy="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C0C0C0"/>
                  </a:solidFill>
                </a14:hiddenFill>
              </a:ext>
              <a:ext uri="{91240B29-F687-4F45-9708-019B960494DF}">
                <a14:hiddenLine xmlns:a14="http://schemas.microsoft.com/office/drawing/2010/main" xmlns="" w="38100">
                  <a:solidFill>
                    <a:srgbClr val="333333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900" b="1" dirty="0" smtClean="0">
                  <a:latin typeface="Arial Narrow" pitchFamily="34" charset="0"/>
                </a:rPr>
                <a:t>Student picture</a:t>
              </a:r>
              <a:endParaRPr lang="en-US" sz="900" b="1" dirty="0">
                <a:latin typeface="Arial Narrow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961834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68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468"/>
                            </p:stCondLst>
                            <p:childTnLst>
                              <p:par>
                                <p:cTn id="28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96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68"/>
                            </p:stCondLst>
                            <p:childTnLst>
                              <p:par>
                                <p:cTn id="3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68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468"/>
                            </p:stCondLst>
                            <p:childTnLst>
                              <p:par>
                                <p:cTn id="4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968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468"/>
                            </p:stCondLst>
                            <p:childTnLst>
                              <p:par>
                                <p:cTn id="4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968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468"/>
                            </p:stCondLst>
                            <p:childTnLst>
                              <p:par>
                                <p:cTn id="5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8968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1468"/>
                            </p:stCondLst>
                            <p:childTnLst>
                              <p:par>
                                <p:cTn id="6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968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468"/>
                            </p:stCondLst>
                            <p:childTnLst>
                              <p:par>
                                <p:cTn id="7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6968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9468"/>
                            </p:stCondLst>
                            <p:childTnLst>
                              <p:par>
                                <p:cTn id="7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0968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3468"/>
                            </p:stCondLst>
                            <p:childTnLst>
                              <p:par>
                                <p:cTn id="8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968"/>
                            </p:stCondLst>
                            <p:childTnLst>
                              <p:par>
                                <p:cTn id="8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7468"/>
                            </p:stCondLst>
                            <p:childTnLst>
                              <p:par>
                                <p:cTn id="9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8968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1468"/>
                            </p:stCondLst>
                            <p:childTnLst>
                              <p:par>
                                <p:cTn id="9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968"/>
                            </p:stCondLst>
                            <p:childTnLst>
                              <p:par>
                                <p:cTn id="10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7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8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638800"/>
            <a:ext cx="244475" cy="244475"/>
          </a:xfrm>
          <a:prstGeom prst="rect">
            <a:avLst/>
          </a:prstGeom>
        </p:spPr>
      </p:pic>
      <p:pic>
        <p:nvPicPr>
          <p:cNvPr id="56" name="MS900069177[1].wav">
            <a:hlinkClick r:id="" action="ppaction://media"/>
          </p:cNvPr>
          <p:cNvPicPr>
            <a:picLocks noRot="1" noChangeAspect="1"/>
          </p:cNvPicPr>
          <p:nvPr>
            <a:wavAudioFile r:embed="rId1" name="MS900069177[1].wav"/>
          </p:nvPr>
        </p:nvPicPr>
        <p:blipFill>
          <a:blip r:embed="rId4" cstate="print"/>
          <a:stretch>
            <a:fillRect/>
          </a:stretch>
        </p:blipFill>
        <p:spPr>
          <a:xfrm>
            <a:off x="6003925" y="5959475"/>
            <a:ext cx="244475" cy="244475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 bwMode="auto">
          <a:xfrm>
            <a:off x="2362200" y="990600"/>
            <a:ext cx="4419600" cy="533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2667000" y="1600200"/>
            <a:ext cx="3810000" cy="47244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158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Elevator Pitch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914400"/>
            <a:ext cx="7848600" cy="4906962"/>
          </a:xfrm>
          <a:prstGeom prst="rect">
            <a:avLst/>
          </a:prstGeom>
        </p:spPr>
        <p:txBody>
          <a:bodyPr/>
          <a:lstStyle/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 smtClean="0">
              <a:solidFill>
                <a:srgbClr val="000000"/>
              </a:solidFill>
              <a:latin typeface="Arial"/>
            </a:endParaRPr>
          </a:p>
          <a:p>
            <a:pPr marL="571500" indent="-571500">
              <a:spcBef>
                <a:spcPct val="20000"/>
              </a:spcBef>
              <a:buFontTx/>
              <a:buChar char="•"/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6781800" y="2743200"/>
            <a:ext cx="685800" cy="1981200"/>
          </a:xfrm>
          <a:prstGeom prst="rect">
            <a:avLst/>
          </a:prstGeom>
          <a:solidFill>
            <a:schemeClr val="bg1">
              <a:lumMod val="8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438400" y="1041400"/>
            <a:ext cx="4267200" cy="4064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14600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819123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123646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28169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32692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37215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1738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646261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50784" y="104140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5307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688071" y="1041400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08080" y="1041400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  <a:endParaRPr lang="en-US" b="1" dirty="0">
              <a:solidFill>
                <a:srgbClr val="FFFFFF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7162800" y="4419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69342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7162800" y="41148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9342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162800" y="38100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9342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7162800" y="35052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9342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7162800" y="32004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9342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chemeClr val="bg1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6" name="Rectangle 35"/>
          <p:cNvSpPr/>
          <p:nvPr/>
        </p:nvSpPr>
        <p:spPr bwMode="auto">
          <a:xfrm>
            <a:off x="28194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auto">
          <a:xfrm>
            <a:off x="4572000" y="1752600"/>
            <a:ext cx="1752600" cy="4572000"/>
          </a:xfrm>
          <a:prstGeom prst="rect">
            <a:avLst/>
          </a:prstGeom>
          <a:gradFill>
            <a:gsLst>
              <a:gs pos="0">
                <a:schemeClr val="bg1">
                  <a:lumMod val="50000"/>
                </a:schemeClr>
              </a:gs>
              <a:gs pos="50000">
                <a:schemeClr val="bg1"/>
              </a:gs>
              <a:gs pos="100000">
                <a:schemeClr val="bg1">
                  <a:lumMod val="50000"/>
                </a:schemeClr>
              </a:gs>
            </a:gsLst>
            <a:lin ang="0" scaled="0"/>
          </a:gra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14600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19123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23646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3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28169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4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32692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5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4037215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6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41738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7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46261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8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950784" y="104798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9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255307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10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688071" y="1047988"/>
            <a:ext cx="428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11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08080" y="1047988"/>
            <a:ext cx="441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</a:rPr>
              <a:t>12</a:t>
            </a:r>
            <a:endParaRPr lang="en-US" b="1" dirty="0">
              <a:solidFill>
                <a:srgbClr val="FFFF00"/>
              </a:solidFill>
            </a:endParaRPr>
          </a:p>
        </p:txBody>
      </p:sp>
      <p:sp>
        <p:nvSpPr>
          <p:cNvPr id="50" name="Rectangle 49"/>
          <p:cNvSpPr/>
          <p:nvPr/>
        </p:nvSpPr>
        <p:spPr bwMode="auto">
          <a:xfrm>
            <a:off x="2819400" y="1752600"/>
            <a:ext cx="3505200" cy="457200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1" name="Oval 50"/>
          <p:cNvSpPr/>
          <p:nvPr/>
        </p:nvSpPr>
        <p:spPr bwMode="auto">
          <a:xfrm>
            <a:off x="7162800" y="2895600"/>
            <a:ext cx="152400" cy="152400"/>
          </a:xfrm>
          <a:prstGeom prst="ellipse">
            <a:avLst/>
          </a:prstGeom>
          <a:solidFill>
            <a:srgbClr val="FFFF00"/>
          </a:solidFill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mtClean="0">
              <a:solidFill>
                <a:srgbClr val="000000"/>
              </a:solidFill>
            </a:endParaRPr>
          </a:p>
        </p:txBody>
      </p:sp>
      <p:cxnSp>
        <p:nvCxnSpPr>
          <p:cNvPr id="55" name="Straight Connector 54"/>
          <p:cNvCxnSpPr/>
          <p:nvPr/>
        </p:nvCxnSpPr>
        <p:spPr bwMode="auto">
          <a:xfrm>
            <a:off x="1524000" y="6324600"/>
            <a:ext cx="6172200" cy="0"/>
          </a:xfrm>
          <a:prstGeom prst="line">
            <a:avLst/>
          </a:prstGeom>
          <a:noFill/>
          <a:ln w="222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5" cstate="print"/>
          <a:srcRect l="19433"/>
          <a:stretch>
            <a:fillRect/>
          </a:stretch>
        </p:blipFill>
        <p:spPr bwMode="auto">
          <a:xfrm>
            <a:off x="3581400" y="2286000"/>
            <a:ext cx="18954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7787453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953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68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68"/>
                            </p:stCondLst>
                            <p:childTnLst>
                              <p:par>
                                <p:cTn id="29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68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468"/>
                            </p:stCondLst>
                            <p:childTnLst>
                              <p:par>
                                <p:cTn id="36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968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468"/>
                            </p:stCondLst>
                            <p:childTnLst>
                              <p:par>
                                <p:cTn id="43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68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3468"/>
                            </p:stCondLst>
                            <p:childTnLst>
                              <p:par>
                                <p:cTn id="50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968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7468"/>
                            </p:stCondLst>
                            <p:childTnLst>
                              <p:par>
                                <p:cTn id="57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8968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1468"/>
                            </p:stCondLst>
                            <p:childTnLst>
                              <p:par>
                                <p:cTn id="64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2968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468"/>
                            </p:stCondLst>
                            <p:childTnLst>
                              <p:par>
                                <p:cTn id="71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6968"/>
                            </p:stCondLst>
                            <p:childTnLst>
                              <p:par>
                                <p:cTn id="75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9468"/>
                            </p:stCondLst>
                            <p:childTnLst>
                              <p:par>
                                <p:cTn id="78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968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3468"/>
                            </p:stCondLst>
                            <p:childTnLst>
                              <p:par>
                                <p:cTn id="85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4968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468"/>
                            </p:stCondLst>
                            <p:childTnLst>
                              <p:par>
                                <p:cTn id="92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968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1468"/>
                            </p:stCondLst>
                            <p:childTnLst>
                              <p:par>
                                <p:cTn id="99" presetID="9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968"/>
                            </p:stCondLst>
                            <p:childTnLst>
                              <p:par>
                                <p:cTn id="103" presetID="1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5468"/>
                            </p:stCondLst>
                            <p:childTnLst>
                              <p:par>
                                <p:cTn id="106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5968"/>
                            </p:stCondLst>
                            <p:childTnLst>
                              <p:par>
                                <p:cTn id="1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953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6936"/>
                            </p:stCondLst>
                            <p:childTnLst>
                              <p:par>
                                <p:cTn id="11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47436"/>
                            </p:stCondLst>
                            <p:childTnLst>
                              <p:par>
                                <p:cTn id="11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9" dur="500"/>
                                        <p:tgtEl>
                                          <p:spTgt spid="1382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8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2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  <p:audio>
              <p:cMediaNode>
                <p:cTn id="12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43" grpId="0"/>
      <p:bldP spid="43" grpId="1"/>
      <p:bldP spid="44" grpId="0"/>
      <p:bldP spid="44" grpId="1"/>
      <p:bldP spid="45" grpId="0"/>
      <p:bldP spid="45" grpId="1"/>
      <p:bldP spid="46" grpId="0"/>
      <p:bldP spid="46" grpId="1"/>
      <p:bldP spid="47" grpId="0"/>
      <p:bldP spid="47" grpId="1"/>
      <p:bldP spid="48" grpId="0"/>
      <p:bldP spid="48" grpId="1"/>
      <p:bldP spid="49" grpId="0"/>
      <p:bldP spid="50" grpId="0" animBg="1"/>
      <p:bldP spid="51" grpId="0" animBg="1"/>
      <p:bldP spid="51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ewzealandfishing.co.nz/images/hoo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819400"/>
            <a:ext cx="271462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9154" name="Rectangle 110"/>
          <p:cNvSpPr>
            <a:spLocks noChangeArrowheads="1"/>
          </p:cNvSpPr>
          <p:nvPr/>
        </p:nvSpPr>
        <p:spPr bwMode="auto">
          <a:xfrm>
            <a:off x="457200" y="312103"/>
            <a:ext cx="71628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b="1" dirty="0" smtClean="0">
                <a:solidFill>
                  <a:srgbClr val="000000"/>
                </a:solidFill>
              </a:rPr>
              <a:t>Take-</a:t>
            </a:r>
            <a:r>
              <a:rPr lang="en-US" sz="3200" b="1" dirty="0" err="1" smtClean="0">
                <a:solidFill>
                  <a:srgbClr val="000000"/>
                </a:solidFill>
              </a:rPr>
              <a:t>Away’s</a:t>
            </a:r>
            <a:endParaRPr lang="en-US" sz="3200" b="1" dirty="0">
              <a:solidFill>
                <a:srgbClr val="000000"/>
              </a:solidFill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533400" y="1036638"/>
            <a:ext cx="7848600" cy="4906962"/>
          </a:xfrm>
          <a:prstGeom prst="rect">
            <a:avLst/>
          </a:prstGeom>
        </p:spPr>
        <p:txBody>
          <a:bodyPr/>
          <a:lstStyle/>
          <a:p>
            <a:pPr marL="347663" indent="-347663">
              <a:spcBef>
                <a:spcPct val="20000"/>
              </a:spcBef>
              <a:buFontTx/>
              <a:buChar char="•"/>
              <a:defRPr/>
            </a:pPr>
            <a:r>
              <a:rPr lang="en-US" sz="2800" b="1" kern="0" dirty="0" smtClean="0">
                <a:solidFill>
                  <a:srgbClr val="000000"/>
                </a:solidFill>
                <a:latin typeface="Arial"/>
              </a:rPr>
              <a:t>Set the Hook</a:t>
            </a:r>
          </a:p>
          <a:p>
            <a:pPr marL="347663" indent="-347663">
              <a:spcBef>
                <a:spcPct val="20000"/>
              </a:spcBef>
              <a:buFontTx/>
              <a:buChar char="•"/>
              <a:defRPr/>
            </a:pPr>
            <a:r>
              <a:rPr lang="en-US" sz="2800" b="1" kern="0" dirty="0" smtClean="0">
                <a:solidFill>
                  <a:srgbClr val="000000"/>
                </a:solidFill>
                <a:latin typeface="Arial"/>
              </a:rPr>
              <a:t>Ask for the sale</a:t>
            </a:r>
          </a:p>
          <a:p>
            <a:pPr marL="804863" lvl="2" indent="-347663">
              <a:spcBef>
                <a:spcPct val="30000"/>
              </a:spcBef>
              <a:buFont typeface="Arial" pitchFamily="34" charset="0"/>
              <a:buChar char="–"/>
            </a:pPr>
            <a:r>
              <a:rPr lang="en-US" sz="2400" b="1" dirty="0" smtClean="0">
                <a:solidFill>
                  <a:srgbClr val="000000"/>
                </a:solidFill>
              </a:rPr>
              <a:t>“Can I reach out to your assistant …</a:t>
            </a:r>
          </a:p>
          <a:p>
            <a:pPr marL="804863" lvl="2" indent="-347663">
              <a:spcBef>
                <a:spcPct val="30000"/>
              </a:spcBef>
              <a:buFont typeface="Arial" pitchFamily="34" charset="0"/>
              <a:buChar char="–"/>
            </a:pPr>
            <a:r>
              <a:rPr lang="en-US" sz="2400" b="1" dirty="0" smtClean="0">
                <a:solidFill>
                  <a:srgbClr val="000000"/>
                </a:solidFill>
              </a:rPr>
              <a:t>“Can I send an executive summary</a:t>
            </a:r>
          </a:p>
          <a:p>
            <a:pPr marL="804863" lvl="2" indent="-347663">
              <a:spcBef>
                <a:spcPct val="30000"/>
              </a:spcBef>
              <a:buFont typeface="Arial" pitchFamily="34" charset="0"/>
              <a:buChar char="–"/>
            </a:pPr>
            <a:r>
              <a:rPr lang="en-US" sz="2400" b="1" dirty="0" smtClean="0">
                <a:solidFill>
                  <a:srgbClr val="000000"/>
                </a:solidFill>
              </a:rPr>
              <a:t>“Could you refer me to someone in your organization …</a:t>
            </a:r>
          </a:p>
          <a:p>
            <a:pPr marL="347663" indent="-347663">
              <a:spcBef>
                <a:spcPct val="20000"/>
              </a:spcBef>
              <a:buFontTx/>
              <a:buChar char="•"/>
              <a:defRPr/>
            </a:pPr>
            <a:r>
              <a:rPr lang="en-US" sz="2800" b="1" kern="0" dirty="0" smtClean="0">
                <a:solidFill>
                  <a:srgbClr val="000000"/>
                </a:solidFill>
                <a:latin typeface="Arial"/>
              </a:rPr>
              <a:t>Tailor the pitch</a:t>
            </a:r>
          </a:p>
          <a:p>
            <a:pPr marL="347663" indent="-347663">
              <a:spcBef>
                <a:spcPct val="20000"/>
              </a:spcBef>
              <a:buFontTx/>
              <a:buChar char="•"/>
              <a:defRPr/>
            </a:pPr>
            <a:r>
              <a:rPr lang="en-US" sz="2800" b="1" kern="0" dirty="0" smtClean="0">
                <a:solidFill>
                  <a:srgbClr val="000000"/>
                </a:solidFill>
                <a:latin typeface="Arial"/>
              </a:rPr>
              <a:t>Be light on your feet</a:t>
            </a:r>
          </a:p>
          <a:p>
            <a:pPr marL="347663" indent="-347663">
              <a:spcBef>
                <a:spcPct val="20000"/>
              </a:spcBef>
              <a:buFontTx/>
              <a:buChar char="•"/>
              <a:defRPr/>
            </a:pPr>
            <a:r>
              <a:rPr lang="en-US" sz="2800" b="1" kern="0" dirty="0" smtClean="0">
                <a:solidFill>
                  <a:srgbClr val="000000"/>
                </a:solidFill>
                <a:latin typeface="Arial"/>
              </a:rPr>
              <a:t>Be ready </a:t>
            </a:r>
          </a:p>
          <a:p>
            <a:pPr marL="347663" indent="-347663">
              <a:spcBef>
                <a:spcPct val="20000"/>
              </a:spcBef>
              <a:defRPr/>
            </a:pPr>
            <a:endParaRPr lang="en-US" sz="2800" b="1" kern="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08767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8001000" y="228600"/>
            <a:ext cx="990600" cy="914400"/>
          </a:xfrm>
          <a:prstGeom prst="rect">
            <a:avLst/>
          </a:prstGeom>
          <a:solidFill>
            <a:schemeClr val="bg1"/>
          </a:solidFill>
          <a:ln w="38100">
            <a:noFill/>
            <a:miter lim="800000"/>
            <a:headEnd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3" name="Picture 2" descr="Research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676400"/>
            <a:ext cx="33401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99CCFF">
                <a:gamma/>
                <a:shade val="69804"/>
                <a:invGamma/>
              </a:srgbClr>
            </a:gs>
            <a:gs pos="100000">
              <a:srgbClr val="99CCFF"/>
            </a:gs>
          </a:gsLst>
          <a:lin ang="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rgbClr val="99CCFF">
                <a:gamma/>
                <a:shade val="69804"/>
                <a:invGamma/>
              </a:srgbClr>
            </a:gs>
            <a:gs pos="100000">
              <a:srgbClr val="99CCFF"/>
            </a:gs>
          </a:gsLst>
          <a:lin ang="0" scaled="1"/>
        </a:gradFill>
        <a:ln w="127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12700">
          <a:solidFill>
            <a:srgbClr val="333333"/>
          </a:solidFill>
          <a:round/>
          <a:headEnd/>
          <a:tailEnd/>
        </a:ln>
        <a:effectLst/>
      </a:spPr>
      <a:bodyPr wrap="none" anchor="ctr"/>
      <a:lstStyle>
        <a:defPPr>
          <a:defRPr sz="1200" kern="0">
            <a:solidFill>
              <a:sysClr val="windowText" lastClr="000000"/>
            </a:solidFill>
          </a:defRPr>
        </a:defPPr>
      </a:lstStyle>
    </a:spDef>
    <a:lnDef>
      <a:spPr bwMode="auto">
        <a:gradFill rotWithShape="1">
          <a:gsLst>
            <a:gs pos="0">
              <a:srgbClr val="99CCFF">
                <a:gamma/>
                <a:shade val="69804"/>
                <a:invGamma/>
              </a:srgbClr>
            </a:gs>
            <a:gs pos="100000">
              <a:srgbClr val="99CCFF"/>
            </a:gs>
          </a:gsLst>
          <a:lin ang="0" scaled="1"/>
        </a:gradFill>
        <a:ln w="6350" cap="flat" cmpd="sng" algn="ctr">
          <a:solidFill>
            <a:srgbClr val="FF0000"/>
          </a:solidFill>
          <a:prstDash val="solid"/>
          <a:round/>
          <a:headEnd type="none" w="med" len="med"/>
          <a:tailEnd type="none" w="sm" len="sm"/>
        </a:ln>
        <a:effectLst/>
      </a:spPr>
      <a:bodyPr/>
      <a:lstStyle/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44134</TotalTime>
  <Words>1060</Words>
  <Application>Microsoft Office PowerPoint</Application>
  <PresentationFormat>On-screen Show (4:3)</PresentationFormat>
  <Paragraphs>892</Paragraphs>
  <Slides>36</Slides>
  <Notes>36</Notes>
  <HiddenSlides>0</HiddenSlides>
  <MMClips>61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1_Default Design</vt:lpstr>
      <vt:lpstr>Default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TechStar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Brian D. Thompson</dc:creator>
  <cp:lastModifiedBy>Clif Kussmaul</cp:lastModifiedBy>
  <cp:revision>1159</cp:revision>
  <cp:lastPrinted>2012-09-16T21:26:18Z</cp:lastPrinted>
  <dcterms:created xsi:type="dcterms:W3CDTF">2006-05-05T18:07:13Z</dcterms:created>
  <dcterms:modified xsi:type="dcterms:W3CDTF">2013-04-23T19:14:49Z</dcterms:modified>
</cp:coreProperties>
</file>